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88163" cy="100187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11" autoAdjust="0"/>
  </p:normalViewPr>
  <p:slideViewPr>
    <p:cSldViewPr snapToGrid="0">
      <p:cViewPr varScale="1">
        <p:scale>
          <a:sx n="63" d="100"/>
          <a:sy n="63" d="100"/>
        </p:scale>
        <p:origin x="1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6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algn="r" rtl="0"/>
            <a:fld id="{BCCADDD5-0798-428E-94BA-3781F4AB944C}" type="datetime1">
              <a:rPr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2024/7/1</a:t>
            </a:fld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algn="r" rtl="0"/>
            <a:fld id="{57E03411-58E2-43FD-AE1D-AD77DFF8CB20}" type="slidenum">
              <a:rPr lang="en-US" alt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‹#›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rtl="0">
              <a:defRPr sz="13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0A73F630-9F7A-4463-BC0D-9C94ECD436DC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rtl="0">
              <a:defRPr sz="13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C8DC57A8-AE18-4654-B6AF-04B3577165B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5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99210" y="1200150"/>
            <a:ext cx="5143502" cy="238125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884" indent="0" algn="ctr" rtl="0">
              <a:buNone/>
              <a:defRPr sz="1500"/>
            </a:lvl2pPr>
            <a:lvl3pPr marL="685766" indent="0" algn="ctr" rtl="0">
              <a:buNone/>
              <a:defRPr sz="1350"/>
            </a:lvl3pPr>
            <a:lvl4pPr marL="1028649" indent="0" algn="ctr" rtl="0">
              <a:buNone/>
              <a:defRPr sz="1200"/>
            </a:lvl4pPr>
            <a:lvl5pPr marL="1371532" indent="0" algn="ctr" rtl="0">
              <a:buNone/>
              <a:defRPr sz="1200"/>
            </a:lvl5pPr>
            <a:lvl6pPr marL="1714415" indent="0" algn="ctr" rtl="0">
              <a:buNone/>
              <a:defRPr sz="1200"/>
            </a:lvl6pPr>
            <a:lvl7pPr marL="2057297" indent="0" algn="ctr" rtl="0">
              <a:buNone/>
              <a:defRPr sz="1200"/>
            </a:lvl7pPr>
            <a:lvl8pPr marL="2400180" indent="0" algn="ctr" rtl="0">
              <a:buNone/>
              <a:defRPr sz="1200"/>
            </a:lvl8pPr>
            <a:lvl9pPr marL="2743064" indent="0" algn="ctr" rtl="0">
              <a:buNone/>
              <a:defRPr sz="12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 3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84" name="グループ 83"/>
          <p:cNvGrpSpPr>
            <a:grpSpLocks noChangeAspect="1"/>
          </p:cNvGrpSpPr>
          <p:nvPr/>
        </p:nvGrpSpPr>
        <p:grpSpPr>
          <a:xfrm rot="16200000" flipV="1">
            <a:off x="-425972" y="1653790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6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7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9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0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1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2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3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4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5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6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97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grpSp>
        <p:nvGrpSpPr>
          <p:cNvPr id="98" name="グループ 97"/>
          <p:cNvGrpSpPr/>
          <p:nvPr/>
        </p:nvGrpSpPr>
        <p:grpSpPr>
          <a:xfrm>
            <a:off x="3991871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0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1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2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3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4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5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6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7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8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9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0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111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9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grpSp>
        <p:nvGrpSpPr>
          <p:cNvPr id="112" name="グループ 111"/>
          <p:cNvGrpSpPr/>
          <p:nvPr/>
        </p:nvGrpSpPr>
        <p:grpSpPr>
          <a:xfrm>
            <a:off x="3991871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2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2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2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2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2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125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9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sp>
        <p:nvSpPr>
          <p:cNvPr id="126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6799661" y="2484995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3771DD-7BE0-4D23-B253-C0912C4A5245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633799" y="3555532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>
            <a:lvl1pPr>
              <a:defRPr/>
            </a:lvl1pPr>
          </a:lstStyle>
          <a:p>
            <a:fld id="{098D82BF-DD3E-4263-87C8-CDE1C5FA72AD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8" name="グループ 7"/>
          <p:cNvGrpSpPr/>
          <p:nvPr/>
        </p:nvGrpSpPr>
        <p:grpSpPr>
          <a:xfrm>
            <a:off x="446663" y="781407"/>
            <a:ext cx="4825049" cy="5053665"/>
            <a:chOff x="5162444" y="781398"/>
            <a:chExt cx="6433398" cy="5053665"/>
          </a:xfrm>
        </p:grpSpPr>
        <p:sp>
          <p:nvSpPr>
            <p:cNvPr id="9" name="フリーフォーム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" name="フリーフォーム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grpSp>
          <p:nvGrpSpPr>
            <p:cNvPr id="11" name="グループ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フリーフォーム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sz="1350" dirty="0"/>
              </a:p>
            </p:txBody>
          </p:sp>
          <p:sp>
            <p:nvSpPr>
              <p:cNvPr id="21" name="フリーフォーム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sz="1350" dirty="0"/>
              </a:p>
            </p:txBody>
          </p:sp>
        </p:grpSp>
        <p:sp>
          <p:nvSpPr>
            <p:cNvPr id="12" name="フリーフォーム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3" name="フリーフォーム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4" name="フリーフォーム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5" name="フリーフォーム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6" name="フリーフォーム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7" name="フリーフォーム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8" name="フリーフォーム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9" name="フリーフォーム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/>
            </a:lvl1pPr>
            <a:lvl2pPr marL="342884" indent="0" algn="l" rtl="0">
              <a:buNone/>
              <a:defRPr sz="2100"/>
            </a:lvl2pPr>
            <a:lvl3pPr marL="685766" indent="0" algn="l" rtl="0">
              <a:buNone/>
              <a:defRPr sz="1800"/>
            </a:lvl3pPr>
            <a:lvl4pPr marL="1028649" indent="0" algn="l" rtl="0">
              <a:buNone/>
              <a:defRPr sz="1500"/>
            </a:lvl4pPr>
            <a:lvl5pPr marL="1371532" indent="0" algn="l" rtl="0">
              <a:buNone/>
              <a:defRPr sz="1500"/>
            </a:lvl5pPr>
            <a:lvl6pPr marL="1714415" indent="0" algn="l" rtl="0">
              <a:buNone/>
              <a:defRPr sz="1500"/>
            </a:lvl6pPr>
            <a:lvl7pPr marL="2057297" indent="0" algn="l" rtl="0">
              <a:buNone/>
              <a:defRPr sz="1500"/>
            </a:lvl7pPr>
            <a:lvl8pPr marL="2400180" indent="0" algn="l" rtl="0">
              <a:buNone/>
              <a:defRPr sz="1500"/>
            </a:lvl8pPr>
            <a:lvl9pPr marL="2743064" indent="0" algn="l" rtl="0">
              <a:buNone/>
              <a:defRPr sz="1500"/>
            </a:lvl9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619668" y="3555530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52A17-5D1E-4297-B57E-5413BD9B2389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19AC9B-ABA6-4AD5-BC85-C97AF56844AE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4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9D5E2F-46EF-49EF-8D94-840CD4DAA4C5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/>
              <a:t>‹#›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61D701-C2CE-4CF6-A951-EB499BDE338A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884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4" y="1825625"/>
            <a:ext cx="3713561" cy="4187952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86EB0E-9EA6-4853-97ED-9930F8B7B3D4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884" indent="0" algn="l" rtl="0">
              <a:buNone/>
              <a:defRPr sz="1500" b="1"/>
            </a:lvl2pPr>
            <a:lvl3pPr marL="685766" indent="0" algn="l" rtl="0">
              <a:buNone/>
              <a:defRPr sz="1350" b="1"/>
            </a:lvl3pPr>
            <a:lvl4pPr marL="1028649" indent="0" algn="l" rtl="0">
              <a:buNone/>
              <a:defRPr sz="1200" b="1"/>
            </a:lvl4pPr>
            <a:lvl5pPr marL="1371532" indent="0" algn="l" rtl="0">
              <a:buNone/>
              <a:defRPr sz="1200" b="1"/>
            </a:lvl5pPr>
            <a:lvl6pPr marL="1714415" indent="0" algn="l" rtl="0">
              <a:buNone/>
              <a:defRPr sz="1200" b="1"/>
            </a:lvl6pPr>
            <a:lvl7pPr marL="2057297" indent="0" algn="l" rtl="0">
              <a:buNone/>
              <a:defRPr sz="1200" b="1"/>
            </a:lvl7pPr>
            <a:lvl8pPr marL="2400180" indent="0" algn="l" rtl="0">
              <a:buNone/>
              <a:defRPr sz="1200" b="1"/>
            </a:lvl8pPr>
            <a:lvl9pPr marL="2743064" indent="0" algn="l" rtl="0">
              <a:buNone/>
              <a:defRPr sz="12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02386" y="2505084"/>
            <a:ext cx="3717036" cy="3476625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884" indent="0" algn="l" rtl="0">
              <a:buNone/>
              <a:defRPr sz="1500" b="1"/>
            </a:lvl2pPr>
            <a:lvl3pPr marL="685766" indent="0" algn="l" rtl="0">
              <a:buNone/>
              <a:defRPr sz="1350" b="1"/>
            </a:lvl3pPr>
            <a:lvl4pPr marL="1028649" indent="0" algn="l" rtl="0">
              <a:buNone/>
              <a:defRPr sz="1200" b="1"/>
            </a:lvl4pPr>
            <a:lvl5pPr marL="1371532" indent="0" algn="l" rtl="0">
              <a:buNone/>
              <a:defRPr sz="1200" b="1"/>
            </a:lvl5pPr>
            <a:lvl6pPr marL="1714415" indent="0" algn="l" rtl="0">
              <a:buNone/>
              <a:defRPr sz="1200" b="1"/>
            </a:lvl6pPr>
            <a:lvl7pPr marL="2057297" indent="0" algn="l" rtl="0">
              <a:buNone/>
              <a:defRPr sz="1200" b="1"/>
            </a:lvl7pPr>
            <a:lvl8pPr marL="2400180" indent="0" algn="l" rtl="0">
              <a:buNone/>
              <a:defRPr sz="1200" b="1"/>
            </a:lvl8pPr>
            <a:lvl9pPr marL="2743064" indent="0" algn="l" rtl="0">
              <a:buNone/>
              <a:defRPr sz="12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4"/>
            <a:ext cx="3717036" cy="3476625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884F78-E488-45B3-980A-39D86F0A1EBD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1FB164-BF04-48FF-83E7-E5D4D899E58E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357E0A-C99B-4624-98C5-5D9B3ECDA6E1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 2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8910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9" name="グループ 8"/>
          <p:cNvGrpSpPr/>
          <p:nvPr/>
        </p:nvGrpSpPr>
        <p:grpSpPr>
          <a:xfrm>
            <a:off x="789321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1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2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3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4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5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6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7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8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9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0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1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36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sp>
        <p:nvSpPr>
          <p:cNvPr id="39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grpSp>
        <p:nvGrpSpPr>
          <p:cNvPr id="22" name="グループ 21"/>
          <p:cNvGrpSpPr/>
          <p:nvPr/>
        </p:nvGrpSpPr>
        <p:grpSpPr>
          <a:xfrm>
            <a:off x="5072338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2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3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3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3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3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3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37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sp>
        <p:nvSpPr>
          <p:cNvPr id="40" name="テキスト プレースホルダー 3"/>
          <p:cNvSpPr>
            <a:spLocks noGrp="1"/>
          </p:cNvSpPr>
          <p:nvPr>
            <p:ph type="body" sz="half" idx="19"/>
          </p:nvPr>
        </p:nvSpPr>
        <p:spPr>
          <a:xfrm>
            <a:off x="5057183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AF9A7B-75DA-40E9-B034-4F6E3D48F2B4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 3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52" name="グループ 51"/>
          <p:cNvGrpSpPr>
            <a:grpSpLocks noChangeAspect="1"/>
          </p:cNvGrpSpPr>
          <p:nvPr/>
        </p:nvGrpSpPr>
        <p:grpSpPr>
          <a:xfrm rot="5400000">
            <a:off x="393440" y="2064325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5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5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5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5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5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5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6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6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6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6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6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79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9"/>
          </p:nvPr>
        </p:nvSpPr>
        <p:spPr>
          <a:xfrm>
            <a:off x="936880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sp>
        <p:nvSpPr>
          <p:cNvPr id="81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grpSp>
        <p:nvGrpSpPr>
          <p:cNvPr id="84" name="グループ 83"/>
          <p:cNvGrpSpPr>
            <a:grpSpLocks noChangeAspect="1"/>
          </p:cNvGrpSpPr>
          <p:nvPr userDrawn="1"/>
        </p:nvGrpSpPr>
        <p:grpSpPr>
          <a:xfrm rot="5400000">
            <a:off x="2997437" y="2064325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6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7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89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0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1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2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3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4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5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6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78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sp>
        <p:nvSpPr>
          <p:cNvPr id="82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grpSp>
        <p:nvGrpSpPr>
          <p:cNvPr id="97" name="グループ 96"/>
          <p:cNvGrpSpPr>
            <a:grpSpLocks noChangeAspect="1"/>
          </p:cNvGrpSpPr>
          <p:nvPr userDrawn="1"/>
        </p:nvGrpSpPr>
        <p:grpSpPr>
          <a:xfrm rot="5400000">
            <a:off x="5623843" y="2064325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99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0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1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2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3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4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5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6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7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8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  <p:sp>
          <p:nvSpPr>
            <p:cNvPr id="109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350" dirty="0"/>
            </a:p>
          </p:txBody>
        </p:sp>
      </p:grpSp>
      <p:sp>
        <p:nvSpPr>
          <p:cNvPr id="80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図を追加</a:t>
            </a:r>
            <a:endParaRPr lang="ja-JP" altLang="en-US" dirty="0"/>
          </a:p>
        </p:txBody>
      </p:sp>
      <p:sp>
        <p:nvSpPr>
          <p:cNvPr id="83" name="テキスト プレースホルダー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884" indent="0" algn="l" rtl="0">
              <a:buNone/>
              <a:defRPr sz="1050"/>
            </a:lvl2pPr>
            <a:lvl3pPr marL="685766" indent="0" algn="l" rtl="0">
              <a:buNone/>
              <a:defRPr sz="900"/>
            </a:lvl3pPr>
            <a:lvl4pPr marL="1028649" indent="0" algn="l" rtl="0">
              <a:buNone/>
              <a:defRPr sz="750"/>
            </a:lvl4pPr>
            <a:lvl5pPr marL="1371532" indent="0" algn="l" rtl="0">
              <a:buNone/>
              <a:defRPr sz="750"/>
            </a:lvl5pPr>
            <a:lvl6pPr marL="1714415" indent="0" algn="l" rtl="0">
              <a:buNone/>
              <a:defRPr sz="750"/>
            </a:lvl6pPr>
            <a:lvl7pPr marL="2057297" indent="0" algn="l" rtl="0">
              <a:buNone/>
              <a:defRPr sz="750"/>
            </a:lvl7pPr>
            <a:lvl8pPr marL="2400180" indent="0" algn="l" rtl="0">
              <a:buNone/>
              <a:defRPr sz="750"/>
            </a:lvl8pPr>
            <a:lvl9pPr marL="2743064" indent="0" algn="l" rtl="0">
              <a:buNone/>
              <a:defRPr sz="75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8115ED-A685-4A27-84DA-AF198D2306D6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022B156B-59AE-415F-B24B-8756D48BB977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10BF4B2-4882-4EE2-B0BF-C9C578DB93D7}" type="datetime1">
              <a:rPr lang="ja-JP" altLang="en-US" smtClean="0"/>
              <a:pPr/>
              <a:t>2024/7/1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kumimoji="1" sz="2700" kern="1200">
          <a:solidFill>
            <a:schemeClr val="tx1">
              <a:lumMod val="50000"/>
            </a:schemeClr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60591" indent="-260591" algn="l" defTabSz="685766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555470" indent="-212588" algn="l" defTabSz="685766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857207" indent="-171442" algn="l" defTabSz="68576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200090" indent="-171442" algn="l" defTabSz="685766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1542974" indent="-171442" algn="l" defTabSz="685766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0443" y="668135"/>
            <a:ext cx="6633557" cy="2381250"/>
          </a:xfrm>
        </p:spPr>
        <p:txBody>
          <a:bodyPr rtlCol="0">
            <a:normAutofit/>
          </a:bodyPr>
          <a:lstStyle/>
          <a:p>
            <a:r>
              <a:rPr lang="ja-JP" altLang="en-US" sz="4000" dirty="0">
                <a:solidFill>
                  <a:schemeClr val="accent5"/>
                </a:solidFill>
                <a:sym typeface="ＭＳ Ｐゴシック" panose="020B0600070205080204" pitchFamily="50" charset="-128"/>
              </a:rPr>
              <a:t>増野式サイコドラマ基礎講座</a:t>
            </a:r>
            <a:br>
              <a:rPr lang="ja-JP" altLang="en-US" sz="5000" dirty="0">
                <a:solidFill>
                  <a:schemeClr val="accent5"/>
                </a:solidFill>
                <a:sym typeface="ＭＳ Ｐゴシック" panose="020B0600070205080204" pitchFamily="50" charset="-128"/>
              </a:rPr>
            </a:br>
            <a:r>
              <a:rPr lang="ja-JP" altLang="en-US" sz="5000" dirty="0">
                <a:solidFill>
                  <a:srgbClr val="0070C0"/>
                </a:solidFill>
                <a:sym typeface="ＭＳ Ｐゴシック" panose="020B0600070205080204" pitchFamily="50" charset="-128"/>
              </a:rPr>
              <a:t>お試しオンライン</a:t>
            </a:r>
            <a:r>
              <a:rPr lang="ja-JP" altLang="en-US" sz="5000" dirty="0">
                <a:solidFill>
                  <a:schemeClr val="tx2"/>
                </a:solidFill>
                <a:sym typeface="ＭＳ Ｐゴシック" panose="020B0600070205080204" pitchFamily="50" charset="-128"/>
              </a:rPr>
              <a:t>体験会</a:t>
            </a:r>
            <a:br>
              <a:rPr lang="ja-JP" altLang="en-US" dirty="0">
                <a:solidFill>
                  <a:srgbClr val="0070C0"/>
                </a:solidFill>
                <a:sym typeface="ＭＳ Ｐゴシック" panose="020B0600070205080204" pitchFamily="50" charset="-128"/>
              </a:rPr>
            </a:br>
            <a:endParaRPr lang="ja-JP" altLang="en-US" dirty="0">
              <a:solidFill>
                <a:srgbClr val="0070C0"/>
              </a:solidFill>
              <a:sym typeface="ＭＳ Ｐゴシック" panose="020B060007020508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7108" y="2766752"/>
            <a:ext cx="5212080" cy="2076797"/>
          </a:xfrm>
        </p:spPr>
        <p:txBody>
          <a:bodyPr rtlCol="0">
            <a:normAutofit/>
          </a:bodyPr>
          <a:lstStyle/>
          <a:p>
            <a:r>
              <a:rPr lang="ja-JP" altLang="en-US" dirty="0">
                <a:sym typeface="ＭＳ Ｐゴシック" panose="020B0600070205080204" pitchFamily="50" charset="-128"/>
              </a:rPr>
              <a:t>方法　：　</a:t>
            </a:r>
            <a:r>
              <a:rPr lang="en-US" altLang="ja-JP" dirty="0">
                <a:sym typeface="ＭＳ Ｐゴシック" panose="020B0600070205080204" pitchFamily="50" charset="-128"/>
              </a:rPr>
              <a:t>Zoom</a:t>
            </a:r>
            <a:r>
              <a:rPr lang="ja-JP" altLang="en-US" dirty="0">
                <a:sym typeface="ＭＳ Ｐゴシック" panose="020B0600070205080204" pitchFamily="50" charset="-128"/>
              </a:rPr>
              <a:t>によるリアルタイムオンライン形式</a:t>
            </a:r>
          </a:p>
          <a:p>
            <a:r>
              <a:rPr lang="ja-JP" altLang="en-US" dirty="0">
                <a:sym typeface="ＭＳ Ｐゴシック" panose="020B0600070205080204" pitchFamily="50" charset="-128"/>
              </a:rPr>
              <a:t>日時　：　</a:t>
            </a:r>
            <a:r>
              <a:rPr lang="en-US" altLang="ja-JP" dirty="0">
                <a:sym typeface="ＭＳ Ｐゴシック" panose="020B0600070205080204" pitchFamily="50" charset="-128"/>
              </a:rPr>
              <a:t>2024.8.17</a:t>
            </a:r>
            <a:r>
              <a:rPr lang="ja-JP" altLang="en-US" dirty="0">
                <a:sym typeface="ＭＳ Ｐゴシック" panose="020B0600070205080204" pitchFamily="50" charset="-128"/>
              </a:rPr>
              <a:t>（土）</a:t>
            </a:r>
            <a:r>
              <a:rPr lang="en-US" altLang="ja-JP" dirty="0">
                <a:sym typeface="ＭＳ Ｐゴシック" panose="020B0600070205080204" pitchFamily="50" charset="-128"/>
              </a:rPr>
              <a:t>13</a:t>
            </a:r>
            <a:r>
              <a:rPr lang="ja-JP" altLang="en-US" dirty="0">
                <a:sym typeface="ＭＳ Ｐゴシック" panose="020B0600070205080204" pitchFamily="50" charset="-128"/>
              </a:rPr>
              <a:t>：</a:t>
            </a:r>
            <a:r>
              <a:rPr lang="en-US" altLang="ja-JP" dirty="0">
                <a:sym typeface="ＭＳ Ｐゴシック" panose="020B0600070205080204" pitchFamily="50" charset="-128"/>
              </a:rPr>
              <a:t>30</a:t>
            </a:r>
            <a:r>
              <a:rPr lang="ja-JP" altLang="en-US" dirty="0">
                <a:sym typeface="ＭＳ Ｐゴシック" panose="020B0600070205080204" pitchFamily="50" charset="-128"/>
              </a:rPr>
              <a:t>～</a:t>
            </a:r>
            <a:r>
              <a:rPr lang="en-US" altLang="ja-JP" dirty="0">
                <a:sym typeface="ＭＳ Ｐゴシック" panose="020B0600070205080204" pitchFamily="50" charset="-128"/>
              </a:rPr>
              <a:t>16</a:t>
            </a:r>
            <a:r>
              <a:rPr lang="ja-JP" altLang="en-US" dirty="0">
                <a:sym typeface="ＭＳ Ｐゴシック" panose="020B0600070205080204" pitchFamily="50" charset="-128"/>
              </a:rPr>
              <a:t>：</a:t>
            </a:r>
            <a:r>
              <a:rPr lang="en-US" altLang="ja-JP" dirty="0">
                <a:sym typeface="ＭＳ Ｐゴシック" panose="020B0600070205080204" pitchFamily="50" charset="-128"/>
              </a:rPr>
              <a:t>30</a:t>
            </a:r>
          </a:p>
          <a:p>
            <a:r>
              <a:rPr lang="ja-JP" altLang="en-US" dirty="0">
                <a:sym typeface="ＭＳ Ｐゴシック" panose="020B0600070205080204" pitchFamily="50" charset="-128"/>
              </a:rPr>
              <a:t>対象　：　増野式サイコドラマに興味や関心のある方、</a:t>
            </a:r>
            <a:endParaRPr lang="en-US" altLang="ja-JP" dirty="0">
              <a:sym typeface="ＭＳ Ｐゴシック" panose="020B0600070205080204" pitchFamily="50" charset="-128"/>
            </a:endParaRPr>
          </a:p>
          <a:p>
            <a:r>
              <a:rPr lang="ja-JP" altLang="en-US" dirty="0">
                <a:sym typeface="ＭＳ Ｐゴシック" panose="020B0600070205080204" pitchFamily="50" charset="-128"/>
              </a:rPr>
              <a:t>　　　　　　初めての方も大歓迎です！</a:t>
            </a:r>
            <a:endParaRPr lang="en-US" altLang="ja-JP" dirty="0">
              <a:sym typeface="ＭＳ Ｐゴシック" panose="020B0600070205080204" pitchFamily="50" charset="-128"/>
            </a:endParaRPr>
          </a:p>
          <a:p>
            <a:r>
              <a:rPr lang="ja-JP" altLang="en-US" dirty="0">
                <a:sym typeface="ＭＳ Ｐゴシック" panose="020B0600070205080204" pitchFamily="50" charset="-128"/>
              </a:rPr>
              <a:t>参加費：　</a:t>
            </a:r>
            <a:r>
              <a:rPr lang="en-US" altLang="ja-JP" dirty="0">
                <a:sym typeface="ＭＳ Ｐゴシック" panose="020B0600070205080204" pitchFamily="50" charset="-128"/>
              </a:rPr>
              <a:t>2,000</a:t>
            </a:r>
            <a:r>
              <a:rPr lang="ja-JP" altLang="en-US" dirty="0">
                <a:sym typeface="ＭＳ Ｐゴシック" panose="020B0600070205080204" pitchFamily="50" charset="-128"/>
              </a:rPr>
              <a:t>円</a:t>
            </a:r>
          </a:p>
          <a:p>
            <a:r>
              <a:rPr lang="ja-JP" altLang="en-US" dirty="0">
                <a:sym typeface="ＭＳ Ｐゴシック" panose="020B0600070205080204" pitchFamily="50" charset="-128"/>
              </a:rPr>
              <a:t>定員　：　７名</a:t>
            </a:r>
            <a:r>
              <a:rPr lang="ja-JP" altLang="en-US" sz="1400" dirty="0">
                <a:sym typeface="ＭＳ Ｐゴシック" panose="020B0600070205080204" pitchFamily="50" charset="-128"/>
              </a:rPr>
              <a:t>（先着順。定員に達し次第、受付終了）</a:t>
            </a:r>
          </a:p>
          <a:p>
            <a:r>
              <a:rPr lang="en-US" altLang="ja-JP" sz="1600" dirty="0">
                <a:solidFill>
                  <a:schemeClr val="accent3">
                    <a:lumMod val="75000"/>
                  </a:schemeClr>
                </a:solidFill>
                <a:sym typeface="ＭＳ Ｐゴシック" panose="020B0600070205080204" pitchFamily="50" charset="-128"/>
              </a:rPr>
              <a:t>※</a:t>
            </a:r>
            <a:r>
              <a:rPr lang="ja-JP" altLang="en-US" sz="1600" dirty="0">
                <a:solidFill>
                  <a:schemeClr val="accent3">
                    <a:lumMod val="75000"/>
                  </a:schemeClr>
                </a:solidFill>
                <a:sym typeface="ＭＳ Ｐゴシック" panose="020B0600070205080204" pitchFamily="50" charset="-128"/>
              </a:rPr>
              <a:t>治療の為のグループではありませんのでご了承下さい。</a:t>
            </a:r>
          </a:p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61944" y="6022570"/>
            <a:ext cx="2780761" cy="72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342884" indent="0" algn="ctr" defTabSz="685766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685766" indent="0" algn="ctr" defTabSz="68576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028649" indent="0" algn="ctr" defTabSz="685766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1371532" indent="0" algn="ctr" defTabSz="685766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1714415" indent="0" algn="ctr" defTabSz="685766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685766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685766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indent="0" algn="ctr" defTabSz="685766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kumimoji="1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  <a:sym typeface="ＭＳ Ｐゴシック" panose="020B0600070205080204" pitchFamily="50" charset="-128"/>
              </a:rPr>
              <a:t>増野式サイコドラマ研究会</a:t>
            </a:r>
            <a:endParaRPr lang="en-US" altLang="ja-JP" dirty="0">
              <a:solidFill>
                <a:schemeClr val="bg1"/>
              </a:solidFill>
              <a:sym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sym typeface="ＭＳ Ｐゴシック" panose="020B0600070205080204" pitchFamily="50" charset="-128"/>
              </a:rPr>
              <a:t>オンライン部会　主催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515" y="307569"/>
            <a:ext cx="8545484" cy="1870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accent3">
                    <a:lumMod val="75000"/>
                  </a:schemeClr>
                </a:solidFill>
              </a:rPr>
              <a:t>お申込み方法　：下記をご記名の上、</a:t>
            </a:r>
            <a:r>
              <a:rPr lang="en-US" altLang="ja-JP" dirty="0">
                <a:solidFill>
                  <a:schemeClr val="accent3">
                    <a:lumMod val="75000"/>
                  </a:schemeClr>
                </a:solidFill>
              </a:rPr>
              <a:t>E-mail</a:t>
            </a:r>
            <a:r>
              <a:rPr lang="ja-JP" altLang="en-US" dirty="0">
                <a:solidFill>
                  <a:schemeClr val="accent3">
                    <a:lumMod val="75000"/>
                  </a:schemeClr>
                </a:solidFill>
              </a:rPr>
              <a:t>でお申し込み下さい。</a:t>
            </a:r>
            <a:br>
              <a:rPr lang="ja-JP" altLang="en-US" dirty="0"/>
            </a:br>
            <a:br>
              <a:rPr lang="en-US" altLang="ja-JP" dirty="0"/>
            </a:br>
            <a:r>
              <a:rPr lang="ja-JP" altLang="en-US" sz="2200" dirty="0"/>
              <a:t>①氏名　②所属　③住所　④連絡先（電話・</a:t>
            </a:r>
            <a:r>
              <a:rPr lang="en-US" altLang="ja-JP" sz="2200" dirty="0"/>
              <a:t>E-mail</a:t>
            </a:r>
            <a:r>
              <a:rPr lang="ja-JP" altLang="en-US" sz="2200" dirty="0"/>
              <a:t>）　⑤サイコドラマ体験の有無　</a:t>
            </a:r>
            <a:br>
              <a:rPr lang="en-US" altLang="ja-JP" sz="2200" dirty="0"/>
            </a:br>
            <a:r>
              <a:rPr lang="ja-JP" altLang="en-US" sz="2200" dirty="0"/>
              <a:t>⑥</a:t>
            </a:r>
            <a:r>
              <a:rPr lang="en-US" altLang="ja-JP" sz="2200" dirty="0"/>
              <a:t>zoom</a:t>
            </a:r>
            <a:r>
              <a:rPr lang="ja-JP" altLang="en-US" sz="2200" dirty="0"/>
              <a:t>経験の有無　⑦この講座を知った経緯（紹介者、</a:t>
            </a:r>
            <a:r>
              <a:rPr lang="en-US" altLang="ja-JP" sz="2200" dirty="0"/>
              <a:t>HP</a:t>
            </a:r>
            <a:r>
              <a:rPr lang="ja-JP" altLang="en-US" sz="2200" dirty="0"/>
              <a:t>等）</a:t>
            </a:r>
            <a:br>
              <a:rPr lang="en-US" altLang="ja-JP" sz="2000" dirty="0"/>
            </a:br>
            <a:br>
              <a:rPr lang="en-US" altLang="ja-JP" sz="2000" dirty="0"/>
            </a:br>
            <a:r>
              <a:rPr lang="ja-JP" altLang="en-US" sz="2000" dirty="0">
                <a:solidFill>
                  <a:schemeClr val="accent3">
                    <a:lumMod val="75000"/>
                  </a:schemeClr>
                </a:solidFill>
              </a:rPr>
              <a:t>申込み・問い合わせ先</a:t>
            </a:r>
            <a:r>
              <a:rPr lang="ja-JP" altLang="en-US" sz="1600" dirty="0">
                <a:solidFill>
                  <a:schemeClr val="accent3">
                    <a:lumMod val="75000"/>
                  </a:schemeClr>
                </a:solidFill>
              </a:rPr>
              <a:t>（増野式サイコドラマ研究会オンライン部会）</a:t>
            </a:r>
            <a:r>
              <a:rPr lang="ja-JP" altLang="en-US" sz="2000" dirty="0">
                <a:solidFill>
                  <a:schemeClr val="accent3">
                    <a:lumMod val="75000"/>
                  </a:schemeClr>
                </a:solidFill>
              </a:rPr>
              <a:t>：</a:t>
            </a:r>
            <a:r>
              <a:rPr lang="en-US" altLang="ja-JP" sz="2200" dirty="0">
                <a:solidFill>
                  <a:schemeClr val="accent3">
                    <a:lumMod val="75000"/>
                  </a:schemeClr>
                </a:solidFill>
              </a:rPr>
              <a:t>mashinoken@gmail.com</a:t>
            </a:r>
            <a:r>
              <a:rPr lang="ja-JP" altLang="en-US" sz="2000" dirty="0"/>
              <a:t>　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632" y="2305741"/>
            <a:ext cx="7077842" cy="31816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～主な進行～</a:t>
            </a:r>
          </a:p>
          <a:p>
            <a:pPr marL="0" indent="0" algn="ctr">
              <a:buNone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トーク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&amp;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シェア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ミニ講義　　　　　　　</a:t>
            </a:r>
          </a:p>
          <a:p>
            <a:pPr marL="0" indent="0" algn="ctr">
              <a:buNone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身体ほぐし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音楽</a:t>
            </a:r>
          </a:p>
          <a:p>
            <a:pPr marL="0" indent="0" algn="ctr">
              <a:buNone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ドラマ＋シェアリング</a:t>
            </a:r>
          </a:p>
          <a:p>
            <a:pPr marL="0" indent="0" algn="ctr">
              <a:buNone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シュークリームタイム（おやつを食べながら話す時間）</a:t>
            </a:r>
          </a:p>
          <a:p>
            <a:pPr marL="0" indent="0" algn="ctr">
              <a:buNone/>
            </a:pPr>
            <a:r>
              <a:rPr kumimoji="1" lang="en-US" altLang="ja-JP" sz="2000" dirty="0">
                <a:solidFill>
                  <a:schemeClr val="accent3">
                    <a:lumMod val="75000"/>
                  </a:schemeClr>
                </a:solidFill>
              </a:rPr>
              <a:t>※</a:t>
            </a:r>
            <a:r>
              <a:rPr kumimoji="1" lang="ja-JP" altLang="en-US" sz="2000" dirty="0">
                <a:solidFill>
                  <a:schemeClr val="accent3">
                    <a:lumMod val="75000"/>
                  </a:schemeClr>
                </a:solidFill>
              </a:rPr>
              <a:t>好きなおやつと飲み物をご用意ください。</a:t>
            </a:r>
            <a:endParaRPr kumimoji="1" lang="en-US" altLang="ja-JP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chemeClr val="accent3">
                    <a:lumMod val="75000"/>
                  </a:schemeClr>
                </a:solidFill>
              </a:rPr>
              <a:t>　　</a:t>
            </a:r>
            <a:r>
              <a:rPr lang="ja-JP" altLang="en-US" sz="1400" dirty="0"/>
              <a:t>←増野式サイコドラマ研究会</a:t>
            </a:r>
            <a:r>
              <a:rPr lang="en-US" altLang="ja-JP" sz="1400" dirty="0"/>
              <a:t>HP</a:t>
            </a:r>
            <a:endParaRPr kumimoji="1" lang="ja-JP" altLang="en-US" sz="1400" dirty="0"/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5" y="5670319"/>
            <a:ext cx="937260" cy="93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7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自然のイラスト (16 x 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1_TF03431377_TF03431377.potx" id="{6048CD1A-6C4E-4B3C-AA8B-E9BD5DBA73EF}" vid="{75C03E0D-009C-4AAE-AB88-B83BF609E131}"/>
    </a:ext>
  </a:extLst>
</a:theme>
</file>

<file path=ppt/theme/theme2.xml><?xml version="1.0" encoding="utf-8"?>
<a:theme xmlns:a="http://schemas.openxmlformats.org/drawingml/2006/main" name="Office テーマ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</TotalTime>
  <Words>197</Words>
  <Application>Microsoft Office PowerPoint</Application>
  <PresentationFormat>画面に合わせる (4:3)</PresentationFormat>
  <Paragraphs>20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ＭＳ Ｐゴシック</vt:lpstr>
      <vt:lpstr>Arial</vt:lpstr>
      <vt:lpstr>自然のイラスト (16 x 9)</vt:lpstr>
      <vt:lpstr>増野式サイコドラマ基礎講座 お試しオンライン体験会 </vt:lpstr>
      <vt:lpstr>お申込み方法　：下記をご記名の上、E-mailでお申し込み下さい。  ①氏名　②所属　③住所　④連絡先（電話・E-mail）　⑤サイコドラマ体験の有無　 ⑥zoom経験の有無　⑦この講座を知った経緯（紹介者、HP等）  申込み・問い合わせ先（増野式サイコドラマ研究会オンライン部会）：mashinoken@gmail.com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タイトルのレイアウト</dc:title>
  <dc:creator>mejiro</dc:creator>
  <cp:lastModifiedBy>ぴのにん</cp:lastModifiedBy>
  <cp:revision>10</cp:revision>
  <dcterms:created xsi:type="dcterms:W3CDTF">2024-05-31T05:45:27Z</dcterms:created>
  <dcterms:modified xsi:type="dcterms:W3CDTF">2024-07-01T09:53:47Z</dcterms:modified>
</cp:coreProperties>
</file>